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60" r:id="rId5"/>
    <p:sldId id="262" r:id="rId6"/>
    <p:sldId id="263" r:id="rId7"/>
    <p:sldId id="264" r:id="rId8"/>
    <p:sldId id="265" r:id="rId9"/>
    <p:sldId id="267" r:id="rId10"/>
    <p:sldId id="269" r:id="rId11"/>
    <p:sldId id="270" r:id="rId12"/>
    <p:sldId id="271" r:id="rId13"/>
    <p:sldId id="272" r:id="rId14"/>
    <p:sldId id="273" r:id="rId15"/>
    <p:sldId id="285" r:id="rId16"/>
    <p:sldId id="266" r:id="rId17"/>
    <p:sldId id="268" r:id="rId18"/>
    <p:sldId id="274" r:id="rId19"/>
    <p:sldId id="278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59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>
      <p:cViewPr varScale="1">
        <p:scale>
          <a:sx n="86" d="100"/>
          <a:sy n="86" d="100"/>
        </p:scale>
        <p:origin x="64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C0EC-A2BA-4F04-A779-887E635BC467}" type="datetimeFigureOut">
              <a:rPr lang="en-IN" smtClean="0"/>
              <a:t>15-02-2018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33B82-1FAE-4871-B969-45D0D9E0F3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47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20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2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85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89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62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23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96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9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7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07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08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78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618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73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451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38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295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42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666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70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80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1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03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32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8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0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33B82-1FAE-4871-B969-45D0D9E0F37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34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ullcon.net/website/goa-2017/speakers/sarwar_jahan_ashwath_kumar.php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jpg"/><Relationship Id="rId9" Type="http://schemas.openxmlformats.org/officeDocument/2006/relationships/hyperlink" Target="https://in.linkedin.com/in/sarwarjahan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hyperlink" Target="https://hackerone.com/reports/85401" TargetMode="Externa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hyperlink" Target="https://hackerone.com/reports/92050" TargetMode="Externa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rwarjahanm/AuthN_and_AuthZ_Bypass" TargetMode="External"/><Relationship Id="rId5" Type="http://schemas.openxmlformats.org/officeDocument/2006/relationships/image" Target="../media/image33.jpeg"/><Relationship Id="rId4" Type="http://schemas.openxmlformats.org/officeDocument/2006/relationships/hyperlink" Target="mailto:sarwarjahanm@outlook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8153400" cy="1470025"/>
          </a:xfrm>
        </p:spPr>
        <p:txBody>
          <a:bodyPr>
            <a:normAutofit/>
          </a:bodyPr>
          <a:lstStyle/>
          <a:p>
            <a:r>
              <a:rPr lang="en-US" sz="3800" b="1" dirty="0"/>
              <a:t>Broken Authentication &amp; Authorization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91440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Sarwar Jahan M.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5638800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accent2">
                    <a:lumMod val="50000"/>
                  </a:schemeClr>
                </a:solidFill>
                <a:latin typeface="Calibri" pitchFamily="34" charset="0"/>
              </a:rPr>
              <a:t>Disclaimer: All the views/data presented are my own and do not reflect the opinion of my current/past employer.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FBE62-3F91-402F-97B7-8DC0AD4B5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54223"/>
            <a:ext cx="1905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Case 2 – Cookie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Login Scenario: User-ID in session Cookie</a:t>
            </a:r>
            <a:endParaRPr lang="en-IN" sz="2400" b="1" dirty="0"/>
          </a:p>
          <a:p>
            <a:pPr algn="just"/>
            <a:r>
              <a:rPr lang="en-US" sz="2400" dirty="0"/>
              <a:t>Successful login =&gt; App sets session cookie-&gt;user-ID (numeric value)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400" b="1" dirty="0"/>
              <a:t>Attack Scenario:</a:t>
            </a:r>
          </a:p>
          <a:p>
            <a:pPr algn="just"/>
            <a:r>
              <a:rPr lang="en-US" sz="2400" dirty="0"/>
              <a:t>Attacker (user) logs in to application.</a:t>
            </a:r>
          </a:p>
          <a:p>
            <a:pPr algn="just"/>
            <a:r>
              <a:rPr lang="en-US" sz="2400" dirty="0"/>
              <a:t>Using any cookie editor, replaces the user-ID value in cookie with that of a victim &amp; refreshes the page.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400" b="1" dirty="0"/>
              <a:t>RESULT: </a:t>
            </a:r>
            <a:r>
              <a:rPr lang="en-US" sz="2400" b="1" dirty="0">
                <a:solidFill>
                  <a:srgbClr val="FF0000"/>
                </a:solidFill>
              </a:rPr>
              <a:t>Attacker gets access to Victim’s account!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150C1-D52C-4F47-A2F6-97BBFC9D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00200"/>
            <a:ext cx="6781800" cy="39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3 - Session Invalidation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Login Scenario:</a:t>
            </a:r>
          </a:p>
          <a:p>
            <a:pPr algn="just"/>
            <a:r>
              <a:rPr lang="en-US" dirty="0"/>
              <a:t>Multi-login allowed &amp; Session not expired after Password reset (</a:t>
            </a:r>
            <a:r>
              <a:rPr lang="en-US" dirty="0">
                <a:solidFill>
                  <a:srgbClr val="FF0000"/>
                </a:solidFill>
              </a:rPr>
              <a:t>&gt;3 months</a:t>
            </a:r>
            <a:r>
              <a:rPr lang="en-US" dirty="0"/>
              <a:t>).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Attack Scenario</a:t>
            </a:r>
            <a:r>
              <a:rPr lang="en-US" dirty="0"/>
              <a:t>:</a:t>
            </a:r>
          </a:p>
          <a:p>
            <a:pPr algn="just"/>
            <a:r>
              <a:rPr lang="en-US" dirty="0"/>
              <a:t>Suppose a user identifies that the account is compromised &amp; changes the password</a:t>
            </a:r>
          </a:p>
          <a:p>
            <a:pPr algn="just"/>
            <a:r>
              <a:rPr lang="en-US" dirty="0"/>
              <a:t>The active session still remains active and there was no way to invalidate the attacker’s session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Once Compromised, attacker gets lifetime access of Victim’s account.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AAD-81C6-437F-A440-E9284C7F5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5" y="2667000"/>
            <a:ext cx="56189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Case 4 – Account takeover by Forgot Password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>
                <a:latin typeface="+mj-lt"/>
              </a:rPr>
              <a:t>Password Reset Scenario:</a:t>
            </a:r>
          </a:p>
          <a:p>
            <a:pPr algn="just"/>
            <a:r>
              <a:rPr lang="en-US" sz="3100" dirty="0">
                <a:latin typeface="+mj-lt"/>
              </a:rPr>
              <a:t>Forgot password page gives option to select recovery option (OTP/email).</a:t>
            </a:r>
          </a:p>
          <a:p>
            <a:pPr algn="just"/>
            <a:r>
              <a:rPr lang="en-US" sz="3100" dirty="0">
                <a:latin typeface="+mj-lt"/>
              </a:rPr>
              <a:t>Part of the options are masked with asterisk(*).</a:t>
            </a:r>
          </a:p>
          <a:p>
            <a:pPr algn="just"/>
            <a:endParaRPr lang="en-IN" b="1" dirty="0">
              <a:latin typeface="+mj-lt"/>
            </a:endParaRPr>
          </a:p>
          <a:p>
            <a:pPr marL="0" indent="0" algn="just">
              <a:buNone/>
            </a:pPr>
            <a:r>
              <a:rPr lang="en-IN" b="1" dirty="0">
                <a:latin typeface="+mj-lt"/>
              </a:rPr>
              <a:t>Attack Scenario:</a:t>
            </a:r>
          </a:p>
          <a:p>
            <a:pPr algn="just"/>
            <a:r>
              <a:rPr lang="en-IN" sz="3100" dirty="0">
                <a:latin typeface="+mj-lt"/>
              </a:rPr>
              <a:t>Attacker provides victim’s user ID in forgot password page.</a:t>
            </a:r>
          </a:p>
          <a:p>
            <a:pPr algn="just"/>
            <a:r>
              <a:rPr lang="en-IN" sz="3100" dirty="0">
                <a:latin typeface="+mj-lt"/>
              </a:rPr>
              <a:t>Selects any recovery option &amp; using proxy tool can see and modify the OTP/email option value in request</a:t>
            </a:r>
            <a:endParaRPr lang="en-IN" sz="3100" dirty="0">
              <a:latin typeface="+mj-lt"/>
              <a:cs typeface="Arial" panose="020B0604020202020204" pitchFamily="34" charset="0"/>
            </a:endParaRPr>
          </a:p>
          <a:p>
            <a:pPr algn="just"/>
            <a:endParaRPr lang="en-US" b="1" dirty="0">
              <a:latin typeface="+mj-lt"/>
            </a:endParaRPr>
          </a:p>
          <a:p>
            <a:pPr marL="0" indent="0" algn="just">
              <a:buNone/>
            </a:pPr>
            <a:r>
              <a:rPr lang="en-US" b="1" dirty="0">
                <a:latin typeface="+mj-lt"/>
              </a:rPr>
              <a:t>RESULT: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Attacker receives recovery OTP/email and compromises the victim account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B93EF-4283-4D08-8571-02493410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79" y="274638"/>
            <a:ext cx="510584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5 – Authentication bypass in Mobile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Login Scenario:</a:t>
            </a:r>
          </a:p>
          <a:p>
            <a:pPr algn="just"/>
            <a:r>
              <a:rPr lang="en-IN" sz="3400" dirty="0"/>
              <a:t>On successful login, user session was stored in local /</a:t>
            </a:r>
            <a:r>
              <a:rPr lang="en-IN" sz="3400" dirty="0" err="1"/>
              <a:t>AppData</a:t>
            </a:r>
            <a:r>
              <a:rPr lang="en-IN" sz="3400" dirty="0"/>
              <a:t>/ folder (</a:t>
            </a:r>
            <a:r>
              <a:rPr lang="en-IN" sz="3400" dirty="0" err="1"/>
              <a:t>sqlite</a:t>
            </a:r>
            <a:r>
              <a:rPr lang="en-IN" sz="3400" dirty="0"/>
              <a:t> </a:t>
            </a:r>
            <a:r>
              <a:rPr lang="en-IN" sz="3400" dirty="0" err="1"/>
              <a:t>db</a:t>
            </a:r>
            <a:r>
              <a:rPr lang="en-IN" sz="3400" dirty="0"/>
              <a:t>).</a:t>
            </a:r>
          </a:p>
          <a:p>
            <a:endParaRPr lang="en-IN" b="1" dirty="0"/>
          </a:p>
          <a:p>
            <a:pPr marL="0" indent="0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US" sz="3400" dirty="0"/>
              <a:t>After analyzing the </a:t>
            </a:r>
            <a:r>
              <a:rPr lang="en-US" sz="3400" dirty="0" err="1"/>
              <a:t>sqlite</a:t>
            </a:r>
            <a:r>
              <a:rPr lang="en-US" sz="3400" dirty="0"/>
              <a:t> </a:t>
            </a:r>
            <a:r>
              <a:rPr lang="en-US" sz="3400" dirty="0" err="1"/>
              <a:t>db</a:t>
            </a:r>
            <a:r>
              <a:rPr lang="en-US" sz="3400" dirty="0"/>
              <a:t>, it was observed that the stored session is nothing but triple encoding of the username in the format </a:t>
            </a:r>
            <a:r>
              <a:rPr lang="en-US" sz="3400" dirty="0">
                <a:solidFill>
                  <a:srgbClr val="FF0000"/>
                </a:solidFill>
              </a:rPr>
              <a:t>[{username}]</a:t>
            </a:r>
          </a:p>
          <a:p>
            <a:pPr algn="just"/>
            <a:r>
              <a:rPr lang="en-US" sz="3400" dirty="0"/>
              <a:t>Attacker encodes the victim’s username thrice and pushes in the device’s </a:t>
            </a:r>
            <a:r>
              <a:rPr lang="en-US" sz="3400" dirty="0" err="1"/>
              <a:t>AppData</a:t>
            </a:r>
            <a:r>
              <a:rPr lang="en-US" sz="3400" dirty="0"/>
              <a:t> folder.</a:t>
            </a:r>
          </a:p>
          <a:p>
            <a:pPr algn="just"/>
            <a:r>
              <a:rPr lang="en-US" sz="3400" dirty="0"/>
              <a:t>Opens the App in device.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Attacker gets logged in to victim’s account</a:t>
            </a:r>
            <a:endParaRPr lang="en-IN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F66509-CD06-477B-8E1D-F9EFC42D2958}"/>
              </a:ext>
            </a:extLst>
          </p:cNvPr>
          <p:cNvGrpSpPr/>
          <p:nvPr/>
        </p:nvGrpSpPr>
        <p:grpSpPr>
          <a:xfrm>
            <a:off x="1811455" y="2669348"/>
            <a:ext cx="5521089" cy="3456815"/>
            <a:chOff x="762000" y="3366290"/>
            <a:chExt cx="4184178" cy="27740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D52EB0-9CA1-4694-86EB-83CF51DC9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390245"/>
              <a:ext cx="1371600" cy="2750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181829-58E0-4E2C-8014-686F4C2D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216" y="5239093"/>
              <a:ext cx="2671962" cy="8870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F534C6-E633-4A01-BAAC-23D605F5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216" y="3366290"/>
              <a:ext cx="2445222" cy="1782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6 – Bypass OTP &amp; Transfer Money from Mobile Wallet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 err="1"/>
              <a:t>WebService</a:t>
            </a:r>
            <a:r>
              <a:rPr lang="en-US" sz="1800" b="1" dirty="0"/>
              <a:t> Calls:</a:t>
            </a:r>
          </a:p>
          <a:p>
            <a:pPr algn="just"/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call: </a:t>
            </a:r>
            <a:r>
              <a:rPr lang="en-US" sz="1800" dirty="0" err="1"/>
              <a:t>UserID+Registered_Mobile_No</a:t>
            </a:r>
            <a:r>
              <a:rPr lang="en-US" sz="1800" dirty="0"/>
              <a:t> =&gt; OTP sent to registered mobile number</a:t>
            </a:r>
          </a:p>
          <a:p>
            <a:pPr algn="just"/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call: </a:t>
            </a:r>
            <a:r>
              <a:rPr lang="en-US" sz="1800" dirty="0" err="1"/>
              <a:t>Recipient+Amount+OTP</a:t>
            </a:r>
            <a:r>
              <a:rPr lang="en-US" sz="1800" dirty="0"/>
              <a:t> =&gt; Transfer money</a:t>
            </a:r>
          </a:p>
          <a:p>
            <a:pPr algn="just"/>
            <a:r>
              <a:rPr lang="en-US" sz="1800" dirty="0" err="1"/>
              <a:t>UserID+wrong_Mobile_No</a:t>
            </a:r>
            <a:r>
              <a:rPr lang="en-US" sz="1800" dirty="0"/>
              <a:t> =&gt; </a:t>
            </a:r>
            <a:r>
              <a:rPr lang="en-US" sz="1800" b="1" dirty="0">
                <a:solidFill>
                  <a:srgbClr val="00B050"/>
                </a:solidFill>
              </a:rPr>
              <a:t>Proper Error message</a:t>
            </a:r>
          </a:p>
          <a:p>
            <a:pPr algn="just"/>
            <a:r>
              <a:rPr lang="en-US" sz="1800" dirty="0" err="1"/>
              <a:t>Recipient+Amount+wrong_OTP</a:t>
            </a:r>
            <a:r>
              <a:rPr lang="en-US" sz="1800" dirty="0"/>
              <a:t> =&gt; </a:t>
            </a:r>
            <a:r>
              <a:rPr lang="en-US" sz="1800" b="1" dirty="0">
                <a:solidFill>
                  <a:srgbClr val="00B050"/>
                </a:solidFill>
              </a:rPr>
              <a:t>Transaction unsuccessful with proper Error message</a:t>
            </a:r>
          </a:p>
          <a:p>
            <a:pPr marL="0" indent="0" algn="just">
              <a:buNone/>
            </a:pPr>
            <a:endParaRPr lang="en-IN" sz="18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r>
              <a:rPr lang="en-IN" sz="1800" b="1" dirty="0"/>
              <a:t>Attack Scenario:</a:t>
            </a:r>
          </a:p>
          <a:p>
            <a:pPr algn="just"/>
            <a:r>
              <a:rPr lang="en-US" sz="1800" dirty="0" err="1"/>
              <a:t>UserID+wrong_Mobile_No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with symbol ~</a:t>
            </a:r>
            <a:r>
              <a:rPr lang="en-US" sz="1800" dirty="0"/>
              <a:t> =&gt; error message reveals </a:t>
            </a:r>
            <a:r>
              <a:rPr lang="en-US" sz="1800" dirty="0" err="1"/>
              <a:t>Registered_Mobil_No</a:t>
            </a:r>
            <a:endParaRPr lang="en-US" sz="1800" dirty="0"/>
          </a:p>
          <a:p>
            <a:pPr algn="just"/>
            <a:r>
              <a:rPr lang="en-US" sz="1800" dirty="0"/>
              <a:t>Initiate valid call to generate OTP (OTP sent to Victim’s mobile so attacker doesn’t have the OTP)</a:t>
            </a:r>
          </a:p>
          <a:p>
            <a:pPr algn="just"/>
            <a:r>
              <a:rPr lang="en-US" sz="1800" dirty="0" err="1"/>
              <a:t>Recipient+Amount+wrong_OTP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with symbol ~ </a:t>
            </a:r>
            <a:r>
              <a:rPr lang="en-US" sz="1800" dirty="0"/>
              <a:t>error message reveals actual OTP</a:t>
            </a:r>
          </a:p>
          <a:p>
            <a:pPr algn="just"/>
            <a:r>
              <a:rPr lang="en-US" sz="1800" dirty="0" err="1"/>
              <a:t>Recipient+Amount+</a:t>
            </a:r>
            <a:r>
              <a:rPr lang="en-US" sz="1800" dirty="0" err="1">
                <a:solidFill>
                  <a:srgbClr val="FF0000"/>
                </a:solidFill>
              </a:rPr>
              <a:t>retrieved</a:t>
            </a:r>
            <a:r>
              <a:rPr lang="en-US" sz="1800" dirty="0">
                <a:solidFill>
                  <a:srgbClr val="FF0000"/>
                </a:solidFill>
              </a:rPr>
              <a:t> OTP </a:t>
            </a:r>
            <a:r>
              <a:rPr lang="en-US" sz="1800" dirty="0"/>
              <a:t>=&gt; Transaction Successful</a:t>
            </a:r>
            <a:endParaRPr lang="en-US" sz="1800" dirty="0">
              <a:solidFill>
                <a:srgbClr val="FF0000"/>
              </a:solidFill>
            </a:endParaRPr>
          </a:p>
          <a:p>
            <a:pPr algn="just"/>
            <a:endParaRPr lang="en-IN" sz="1800" b="1" dirty="0"/>
          </a:p>
          <a:p>
            <a:pPr marL="0" indent="0" algn="just">
              <a:buNone/>
            </a:pPr>
            <a:r>
              <a:rPr lang="en-US" sz="1800" b="1" dirty="0"/>
              <a:t>RESULT: </a:t>
            </a:r>
            <a:r>
              <a:rPr lang="en-US" sz="1800" b="1" dirty="0">
                <a:solidFill>
                  <a:srgbClr val="FF0000"/>
                </a:solidFill>
              </a:rPr>
              <a:t>Forcing Step-by-step error, Attacker debits money from victim’s bank account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55DE-BCFD-4D53-8E92-38C0C6B4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5" y="1447800"/>
            <a:ext cx="8514195" cy="46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7 – Extracting credentials by </a:t>
            </a:r>
            <a:r>
              <a:rPr lang="en-US" dirty="0" err="1"/>
              <a:t>SQLi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/>
              <a:t>Observation:</a:t>
            </a:r>
          </a:p>
          <a:p>
            <a:pPr algn="just"/>
            <a:r>
              <a:rPr lang="en-US" sz="1800" b="1" dirty="0">
                <a:solidFill>
                  <a:srgbClr val="00B050"/>
                </a:solidFill>
              </a:rPr>
              <a:t>All input form-fields seemed secure from </a:t>
            </a:r>
            <a:r>
              <a:rPr lang="en-US" sz="1800" b="1" dirty="0" err="1">
                <a:solidFill>
                  <a:srgbClr val="00B050"/>
                </a:solidFill>
              </a:rPr>
              <a:t>SQLi</a:t>
            </a:r>
            <a:r>
              <a:rPr lang="en-US" sz="1800" b="1" dirty="0">
                <a:solidFill>
                  <a:srgbClr val="00B050"/>
                </a:solidFill>
              </a:rPr>
              <a:t>.</a:t>
            </a:r>
          </a:p>
          <a:p>
            <a:pPr algn="just"/>
            <a:r>
              <a:rPr lang="en-US" sz="1800" dirty="0"/>
              <a:t>After login, the application shows </a:t>
            </a:r>
            <a:r>
              <a:rPr lang="en-US" sz="1800" i="1" dirty="0">
                <a:solidFill>
                  <a:srgbClr val="FF0000"/>
                </a:solidFill>
              </a:rPr>
              <a:t>Last Login Time</a:t>
            </a:r>
            <a:r>
              <a:rPr lang="en-US" sz="1800" i="1" dirty="0"/>
              <a:t>.</a:t>
            </a:r>
          </a:p>
          <a:p>
            <a:pPr algn="just"/>
            <a:r>
              <a:rPr lang="en-US" sz="1800" dirty="0"/>
              <a:t>Found out that the time stamp was fetched from client system &amp; sent with login request.</a:t>
            </a:r>
          </a:p>
          <a:p>
            <a:pPr marL="0" indent="0" algn="just">
              <a:buNone/>
            </a:pPr>
            <a:endParaRPr lang="en-IN" sz="1800" b="1" dirty="0"/>
          </a:p>
          <a:p>
            <a:pPr marL="0" indent="0" algn="just">
              <a:buNone/>
            </a:pPr>
            <a:r>
              <a:rPr lang="en-IN" sz="1800" b="1" dirty="0"/>
              <a:t>Attack Scenario:</a:t>
            </a:r>
          </a:p>
          <a:p>
            <a:pPr algn="just"/>
            <a:r>
              <a:rPr lang="en-US" sz="1800" dirty="0"/>
              <a:t>After multiple trials, successfully executed a union based SQL injection payload in the timestamp parameter.</a:t>
            </a:r>
          </a:p>
          <a:p>
            <a:pPr algn="just"/>
            <a:endParaRPr lang="en-IN" sz="1800" b="1" dirty="0"/>
          </a:p>
          <a:p>
            <a:pPr marL="0" indent="0" algn="just">
              <a:buNone/>
            </a:pPr>
            <a:r>
              <a:rPr lang="en-US" sz="1800" b="1" dirty="0"/>
              <a:t>RESULT: </a:t>
            </a:r>
            <a:r>
              <a:rPr lang="en-US" sz="1800" b="1" dirty="0">
                <a:solidFill>
                  <a:srgbClr val="FF0000"/>
                </a:solidFill>
              </a:rPr>
              <a:t>Attacker fetched credentials of all the users from the database.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E118A-048E-47F1-9302-E85764D2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153400" cy="5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467" y="2685871"/>
            <a:ext cx="8898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Case Studies</a:t>
            </a:r>
          </a:p>
          <a:p>
            <a:pPr algn="ctr"/>
            <a:r>
              <a:rPr lang="en-US" sz="3600" b="1" dirty="0"/>
              <a:t>Broken Authorization and Privilege Escalation</a:t>
            </a:r>
          </a:p>
        </p:txBody>
      </p:sp>
    </p:spTree>
    <p:extLst>
      <p:ext uri="{BB962C8B-B14F-4D97-AF65-F5344CB8AC3E}">
        <p14:creationId xmlns:p14="http://schemas.microsoft.com/office/powerpoint/2010/main" val="233355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1 - Boolean based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IN" dirty="0"/>
              <a:t>Application has only two privileges – Admin &amp; normal user.</a:t>
            </a:r>
          </a:p>
          <a:p>
            <a:pPr marL="171450" indent="-171450" algn="just"/>
            <a:r>
              <a:rPr lang="en-IN" dirty="0"/>
              <a:t>Keeps track of privilege by Boolean parameter [</a:t>
            </a:r>
            <a:r>
              <a:rPr lang="en-IN" dirty="0" err="1"/>
              <a:t>isAdmin</a:t>
            </a:r>
            <a:r>
              <a:rPr lang="en-IN" dirty="0"/>
              <a:t>/Admin/</a:t>
            </a:r>
            <a:r>
              <a:rPr lang="en-IN" dirty="0" err="1"/>
              <a:t>SuperManager</a:t>
            </a:r>
            <a:r>
              <a:rPr lang="en-IN" dirty="0"/>
              <a:t>]=[true/false].</a:t>
            </a:r>
          </a:p>
          <a:p>
            <a:pPr marL="171450" indent="-171450" algn="just"/>
            <a:r>
              <a:rPr lang="en-IN" dirty="0"/>
              <a:t>Admins have additional content which are unavailable for normal user.</a:t>
            </a:r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Attacker who is a Normal low privilege user logs in with valid credential</a:t>
            </a:r>
          </a:p>
          <a:p>
            <a:pPr algn="just"/>
            <a:r>
              <a:rPr lang="en-IN" dirty="0"/>
              <a:t>In response body makes the Boolean value as true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Normal user gets admin privilege.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B50F5-CE37-4219-AA65-78C00648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657600"/>
            <a:ext cx="5842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 – Role based 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Application has more than two privileges.</a:t>
            </a:r>
          </a:p>
          <a:p>
            <a:pPr algn="just"/>
            <a:r>
              <a:rPr lang="en-IN" dirty="0"/>
              <a:t>Keeps track of privilege by integer numbers (</a:t>
            </a:r>
            <a:r>
              <a:rPr lang="en-IN" dirty="0" err="1"/>
              <a:t>e,g</a:t>
            </a:r>
            <a:r>
              <a:rPr lang="en-IN" dirty="0"/>
              <a:t>, role=0|1|2) or Constant Strings (</a:t>
            </a:r>
            <a:r>
              <a:rPr lang="en-IN" dirty="0" err="1"/>
              <a:t>e,g</a:t>
            </a:r>
            <a:r>
              <a:rPr lang="en-IN" dirty="0"/>
              <a:t>, role=</a:t>
            </a:r>
            <a:r>
              <a:rPr lang="en-IN" dirty="0" err="1"/>
              <a:t>Manager|Admin|user</a:t>
            </a:r>
            <a:r>
              <a:rPr lang="en-IN" dirty="0"/>
              <a:t>).</a:t>
            </a:r>
          </a:p>
          <a:p>
            <a:pPr algn="just"/>
            <a:r>
              <a:rPr lang="en-IN" dirty="0"/>
              <a:t>Roles stored in cookie.</a:t>
            </a:r>
            <a:endParaRPr lang="en-US" dirty="0"/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Attacker logs in as low privilege user.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Edits the cookie and changes the role value</a:t>
            </a:r>
          </a:p>
          <a:p>
            <a:pPr marL="0" indent="0" algn="just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IN" b="1" dirty="0">
                <a:solidFill>
                  <a:srgbClr val="FF0000"/>
                </a:solidFill>
              </a:rPr>
              <a:t>Attacker escalates the privilege.</a:t>
            </a:r>
            <a:endParaRPr lang="en-IN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E4E93-4B71-4153-B6DE-60E5DC1D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2102"/>
            <a:ext cx="8698182" cy="28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2.1 - Design Flaw – Low </a:t>
            </a:r>
            <a:r>
              <a:rPr lang="en-US" dirty="0" err="1"/>
              <a:t>priv</a:t>
            </a:r>
            <a:r>
              <a:rPr lang="en-US" dirty="0"/>
              <a:t> user updates his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IN" dirty="0"/>
              <a:t>The </a:t>
            </a:r>
            <a:r>
              <a:rPr lang="en-IN" dirty="0" err="1"/>
              <a:t>PeopleManager</a:t>
            </a:r>
            <a:r>
              <a:rPr lang="en-IN" dirty="0"/>
              <a:t> (role=1) can create/edit other users with view-only role (role=2). Only super admins (role=0) can change the role of other users or delete users. </a:t>
            </a:r>
            <a:r>
              <a:rPr lang="en-IN" dirty="0" err="1"/>
              <a:t>PeopleManager</a:t>
            </a:r>
            <a:r>
              <a:rPr lang="en-IN" dirty="0"/>
              <a:t> also cannot edit his own account.</a:t>
            </a:r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While creating a new user, </a:t>
            </a:r>
            <a:r>
              <a:rPr lang="en-IN" dirty="0" err="1"/>
              <a:t>PeopleManager</a:t>
            </a:r>
            <a:r>
              <a:rPr lang="en-IN" dirty="0"/>
              <a:t> can use proxy tool and create new users with admin </a:t>
            </a:r>
            <a:r>
              <a:rPr lang="en-IN" dirty="0" err="1"/>
              <a:t>priv</a:t>
            </a:r>
            <a:r>
              <a:rPr lang="en-IN" dirty="0"/>
              <a:t> by changing role parameter to 0.</a:t>
            </a:r>
          </a:p>
          <a:p>
            <a:pPr algn="just"/>
            <a:r>
              <a:rPr lang="en-IN" dirty="0"/>
              <a:t>While editing other user’s details, </a:t>
            </a:r>
            <a:r>
              <a:rPr lang="en-IN" dirty="0" err="1"/>
              <a:t>PeopleManager</a:t>
            </a:r>
            <a:r>
              <a:rPr lang="en-IN" dirty="0"/>
              <a:t> replaces the </a:t>
            </a:r>
            <a:r>
              <a:rPr lang="en-IN" dirty="0" err="1"/>
              <a:t>userID</a:t>
            </a:r>
            <a:r>
              <a:rPr lang="en-IN" dirty="0"/>
              <a:t> with his own, adds “role” parameter to the request and sets the value to 0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Low Privilege user updates his role to Super-Admin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Who am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875" y="2448951"/>
            <a:ext cx="84028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Sarwar Jahan M.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AppSec Engineer at </a:t>
            </a:r>
          </a:p>
          <a:p>
            <a:pPr>
              <a:defRPr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Secure Code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Review</a:t>
            </a:r>
            <a:r>
              <a:rPr lang="en-US" sz="2000" dirty="0" err="1">
                <a:latin typeface="Calibri" panose="020F0502020204030204" pitchFamily="34" charset="0"/>
              </a:rPr>
              <a:t>|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Web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and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Mobile App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Security|Threat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Modelling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Synack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&amp;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Bugcrowd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leaderboard: </a:t>
            </a: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</a:rPr>
              <a:t>Top 10 researchers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(2016)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 panose="020F0502020204030204" pitchFamily="34" charset="0"/>
              </a:rPr>
              <a:t>Spoken at: </a:t>
            </a:r>
            <a:r>
              <a:rPr lang="en-US" sz="2000" dirty="0">
                <a:latin typeface="Calibri" panose="020F0502020204030204" pitchFamily="34" charset="0"/>
                <a:hlinkClick r:id="rId3"/>
              </a:rPr>
              <a:t>n|uCon ’17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737" y="304177"/>
            <a:ext cx="2958108" cy="320614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29200"/>
            <a:ext cx="602901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EE3372-5C67-4DC9-92DB-4CEEB2B6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41" y="2891172"/>
            <a:ext cx="1338349" cy="349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A3DD68-08AF-4EDA-9B97-85A29D767BBA}"/>
              </a:ext>
            </a:extLst>
          </p:cNvPr>
          <p:cNvGrpSpPr/>
          <p:nvPr/>
        </p:nvGrpSpPr>
        <p:grpSpPr>
          <a:xfrm>
            <a:off x="368875" y="5029200"/>
            <a:ext cx="7194167" cy="1371600"/>
            <a:chOff x="368875" y="5029200"/>
            <a:chExt cx="7194167" cy="1371600"/>
          </a:xfrm>
        </p:grpSpPr>
        <p:sp>
          <p:nvSpPr>
            <p:cNvPr id="9" name="TextBox 8"/>
            <p:cNvSpPr txBox="1"/>
            <p:nvPr/>
          </p:nvSpPr>
          <p:spPr>
            <a:xfrm>
              <a:off x="1295401" y="5151119"/>
              <a:ext cx="3276599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000" dirty="0">
                  <a:latin typeface="+mj-lt"/>
                  <a:cs typeface="Arial" panose="020B0604020202020204" pitchFamily="34" charset="0"/>
                </a:rPr>
                <a:t>sarwarjahanm@outlook.com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75" y="5760720"/>
              <a:ext cx="814246" cy="6400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95401" y="5844540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000" dirty="0">
                  <a:latin typeface="+mj-lt"/>
                  <a:cs typeface="Arial" panose="020B0604020202020204" pitchFamily="34" charset="0"/>
                </a:rPr>
                <a:t>+91 77 9597 8228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652DDF-8B27-4D8B-8EB4-9EC49B8DC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90" y="5781243"/>
              <a:ext cx="507594" cy="5075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651B4E-33EE-48CD-899C-A0D3DAFCDD40}"/>
                </a:ext>
              </a:extLst>
            </p:cNvPr>
            <p:cNvSpPr txBox="1"/>
            <p:nvPr/>
          </p:nvSpPr>
          <p:spPr>
            <a:xfrm>
              <a:off x="4212991" y="5844540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hlinkClick r:id="rId9"/>
                </a:rPr>
                <a:t>https://in.linkedin.com/in/sarwarjahanm</a:t>
              </a:r>
              <a:r>
                <a:rPr lang="en-US" sz="2000" dirty="0">
                  <a:latin typeface="Calibri" panose="020F0502020204030204" pitchFamily="34" charset="0"/>
                </a:rPr>
                <a:t> </a:t>
              </a:r>
              <a:endParaRPr lang="en-US" sz="2000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4EDA53-F630-4AAC-99B8-CB536EE4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967" y="5102934"/>
              <a:ext cx="676275" cy="4773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BAB25D-1635-4F51-9CEF-5BA1C0771B2D}"/>
                </a:ext>
              </a:extLst>
            </p:cNvPr>
            <p:cNvSpPr txBox="1"/>
            <p:nvPr/>
          </p:nvSpPr>
          <p:spPr>
            <a:xfrm>
              <a:off x="5353242" y="5151119"/>
              <a:ext cx="2209800" cy="381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defRPr/>
              </a:pPr>
              <a:r>
                <a:rPr lang="en-US" sz="2000" dirty="0">
                  <a:latin typeface="Calibri" panose="020F0502020204030204" pitchFamily="34" charset="0"/>
                </a:rPr>
                <a:t>@</a:t>
              </a:r>
              <a:r>
                <a:rPr lang="en-US" sz="2000" dirty="0" err="1">
                  <a:latin typeface="Calibri" panose="020F0502020204030204" pitchFamily="34" charset="0"/>
                </a:rPr>
                <a:t>sarwarjahanm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9F1F43-A74B-4C4F-A2B5-66D6212F9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029200"/>
              <a:ext cx="602901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58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3 -</a:t>
            </a:r>
            <a:r>
              <a:rPr lang="en-IN" b="1" dirty="0"/>
              <a:t> </a:t>
            </a:r>
            <a:r>
              <a:rPr lang="en-IN" dirty="0"/>
              <a:t>GUI Based/Client-side privilege enforcement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IN" b="1" dirty="0"/>
              <a:t>Application Design:</a:t>
            </a:r>
          </a:p>
          <a:p>
            <a:pPr marL="171450" indent="-171450" algn="just"/>
            <a:r>
              <a:rPr lang="en-IN" dirty="0"/>
              <a:t>Based on different roles check, the application disables/hides privileged features from low privilege users</a:t>
            </a:r>
          </a:p>
          <a:p>
            <a:pPr marL="0" indent="0" algn="just">
              <a:buNone/>
            </a:pPr>
            <a:r>
              <a:rPr lang="en-IN" dirty="0"/>
              <a:t>   </a:t>
            </a:r>
            <a:r>
              <a:rPr lang="en-IN" dirty="0" err="1"/>
              <a:t>E,g</a:t>
            </a:r>
            <a:r>
              <a:rPr lang="en-IN" dirty="0"/>
              <a:t>, Disabling/Hiding HTML elements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Using browser dev tool (F12), attacker can inspect the elements and remove the rules enforced on the basis of roles. Thus can escalate the privilege and bypass the GUI Based/Client-side privilege enforcement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IN" b="1" dirty="0">
                <a:solidFill>
                  <a:srgbClr val="FF0000"/>
                </a:solidFill>
              </a:rPr>
              <a:t>Attacker escalates the privilege and perform disabled/hidden operations.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44DFE-62EA-4DEA-8DF4-CB1EF272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6" y="2991907"/>
            <a:ext cx="7187868" cy="1930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6346F-D64D-487D-81D6-5155D6D98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6" y="5105400"/>
            <a:ext cx="7187868" cy="1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4 - IDOR to High Priv. pages, Access High Privilege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High privileged pages are removed from the view for low privileged users.</a:t>
            </a:r>
          </a:p>
          <a:p>
            <a:pPr algn="just"/>
            <a:r>
              <a:rPr lang="en-US" dirty="0"/>
              <a:t>Low privilege users are not provided access to sensitive/high privilege functions/features.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Scenarios:</a:t>
            </a:r>
          </a:p>
          <a:p>
            <a:pPr algn="just"/>
            <a:r>
              <a:rPr lang="en-IN" dirty="0"/>
              <a:t>Attacker either guess or finds out the </a:t>
            </a:r>
            <a:r>
              <a:rPr lang="en-US" dirty="0"/>
              <a:t>high privileged pages names/references and calls the high privileged pages directly.</a:t>
            </a:r>
          </a:p>
          <a:p>
            <a:pPr algn="just"/>
            <a:r>
              <a:rPr lang="en-IN" dirty="0"/>
              <a:t>Attackers uses Proxy-tool and calls the high privilege function by name which they are not having access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IN" dirty="0"/>
              <a:t>Because of Missing function level access control, it was possible to call and execute high privilege functions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/>
          </a:p>
          <a:p>
            <a:pPr algn="just"/>
            <a:endParaRPr lang="en-IN" dirty="0"/>
          </a:p>
          <a:p>
            <a:pPr marL="0" indent="0" algn="just">
              <a:buNone/>
            </a:pPr>
            <a:r>
              <a:rPr lang="en-US" b="1" dirty="0"/>
              <a:t>RESULT:</a:t>
            </a:r>
            <a:r>
              <a:rPr lang="en-IN" b="1" dirty="0">
                <a:solidFill>
                  <a:srgbClr val="FF0000"/>
                </a:solidFill>
              </a:rPr>
              <a:t> Attacker gets access to high privileged pages. </a:t>
            </a:r>
          </a:p>
          <a:p>
            <a:pPr marL="0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               </a:t>
            </a:r>
            <a:r>
              <a:rPr lang="en-US" b="1" dirty="0">
                <a:solidFill>
                  <a:srgbClr val="FF0000"/>
                </a:solidFill>
              </a:rPr>
              <a:t>Low privilege attacker executes High privilege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6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5 - Design Flaw - user sends SPAM mail to anyone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Application Design:</a:t>
            </a:r>
          </a:p>
          <a:p>
            <a:pPr algn="just"/>
            <a:r>
              <a:rPr lang="en-US" dirty="0"/>
              <a:t>Normal Users can send mails only to the Team members who are available in drop down recipient list.</a:t>
            </a:r>
          </a:p>
          <a:p>
            <a:pPr algn="just"/>
            <a:r>
              <a:rPr lang="en-US" dirty="0"/>
              <a:t>Only Admins can send mails to members of different team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IN" b="1" dirty="0"/>
              <a:t>Attack Scenario:</a:t>
            </a:r>
          </a:p>
          <a:p>
            <a:pPr algn="just"/>
            <a:r>
              <a:rPr lang="en-IN" dirty="0"/>
              <a:t>Using proxy tool, normal user can modify the recipient address to any non team member’s address also he can change the sender email ID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Attacker sends mail to any non-team member person on behalf of someone else (SPAMMING)</a:t>
            </a: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7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6 – Deleting project by IDOR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 Design:</a:t>
            </a:r>
          </a:p>
          <a:p>
            <a:pPr marL="171450" indent="-171450" algn="just"/>
            <a:r>
              <a:rPr lang="en-US" dirty="0"/>
              <a:t>A normal user who is not owner can only view a project. There is no delete option for the normal user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Attack Scenario:</a:t>
            </a:r>
          </a:p>
          <a:p>
            <a:pPr marL="171450" indent="-171450" algn="just"/>
            <a:r>
              <a:rPr lang="en-IN" dirty="0"/>
              <a:t>Normal user views the Project and copies the Project ID from URL</a:t>
            </a:r>
          </a:p>
          <a:p>
            <a:pPr marL="171450" indent="-171450" algn="just"/>
            <a:r>
              <a:rPr lang="en-IN" dirty="0"/>
              <a:t>Normal user himself creates a Project for which he/she becomes owner</a:t>
            </a:r>
          </a:p>
          <a:p>
            <a:pPr marL="171450" indent="-171450" algn="just"/>
            <a:r>
              <a:rPr lang="en-IN" dirty="0"/>
              <a:t>Now for this new project delete option is available</a:t>
            </a:r>
          </a:p>
          <a:p>
            <a:pPr marL="171450" indent="-171450" algn="just"/>
            <a:r>
              <a:rPr lang="en-IN" dirty="0"/>
              <a:t>Clicks delete and using any proxy tool replaces the </a:t>
            </a:r>
            <a:r>
              <a:rPr lang="en-IN" dirty="0" err="1"/>
              <a:t>ProjectID</a:t>
            </a:r>
            <a:r>
              <a:rPr lang="en-IN" dirty="0"/>
              <a:t> with that of previous project</a:t>
            </a:r>
          </a:p>
          <a:p>
            <a:pPr algn="just"/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Normal user deleted a Project for which he/she is not owner but a normal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70770"/>
            <a:ext cx="623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Responsible Disclosure: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https://hackerone.com/reports/85401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nvi2">
            <a:hlinkClick r:id="" action="ppaction://media"/>
            <a:extLst>
              <a:ext uri="{FF2B5EF4-FFF2-40B4-BE49-F238E27FC236}">
                <a16:creationId xmlns:a16="http://schemas.microsoft.com/office/drawing/2014/main" id="{F16AA64C-5618-48CB-8901-9E94CA7D2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6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Case 7 – Injecting HTML code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Application Design: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Low privilege normal user doesn’t have permission to add new team members</a:t>
            </a:r>
          </a:p>
          <a:p>
            <a:pPr marL="0" indent="0">
              <a:buNone/>
            </a:pPr>
            <a:r>
              <a:rPr lang="en-IN" b="1" dirty="0">
                <a:latin typeface="+mj-lt"/>
              </a:rPr>
              <a:t>Attack Scenario:</a:t>
            </a:r>
          </a:p>
          <a:p>
            <a:r>
              <a:rPr lang="en-IN" dirty="0">
                <a:latin typeface="+mj-lt"/>
                <a:cs typeface="Arial" panose="020B0604020202020204" pitchFamily="34" charset="0"/>
              </a:rPr>
              <a:t>By adding the following HTML code snippet, a normal user was able to add new team members</a:t>
            </a:r>
          </a:p>
          <a:p>
            <a:pPr marL="0" lvl="0" indent="0">
              <a:buNone/>
            </a:pPr>
            <a:r>
              <a:rPr lang="en-US" sz="2100" i="1" dirty="0">
                <a:solidFill>
                  <a:srgbClr val="323233"/>
                </a:solidFill>
                <a:latin typeface="+mj-lt"/>
              </a:rPr>
              <a:t>&lt;a class="button-link u-gutter 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js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-manage-members" 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href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="#"&gt;&lt;span class="icon-</a:t>
            </a:r>
            <a:r>
              <a:rPr lang="en-US" sz="2100" i="1" dirty="0" err="1">
                <a:solidFill>
                  <a:srgbClr val="323233"/>
                </a:solidFill>
                <a:latin typeface="+mj-lt"/>
              </a:rPr>
              <a:t>sm</a:t>
            </a:r>
            <a:r>
              <a:rPr lang="en-US" sz="2100" i="1" dirty="0">
                <a:solidFill>
                  <a:srgbClr val="323233"/>
                </a:solidFill>
                <a:latin typeface="+mj-lt"/>
              </a:rPr>
              <a:t> icon-member"&gt;&lt;/span&gt; Add Members&lt;/a&gt;</a:t>
            </a:r>
          </a:p>
          <a:p>
            <a:pPr marL="0" lvl="0" indent="0">
              <a:buNone/>
            </a:pPr>
            <a:endParaRPr lang="en-IN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</a:rPr>
              <a:t>RESULT: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Low Privilege normal user added New team members which he did not have privilege to do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324600"/>
            <a:ext cx="617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cs typeface="Arial" panose="020B0604020202020204" pitchFamily="34" charset="0"/>
              </a:defRPr>
            </a:lvl1pPr>
          </a:lstStyle>
          <a:p>
            <a:r>
              <a:rPr lang="en-US" b="0" dirty="0"/>
              <a:t>Responsible Disclosure: </a:t>
            </a:r>
            <a:r>
              <a:rPr lang="en-IN" b="0" dirty="0">
                <a:hlinkClick r:id="rId5"/>
              </a:rPr>
              <a:t>https://hackerone.com/reports/92050</a:t>
            </a:r>
            <a:endParaRPr lang="en-US" b="0" dirty="0"/>
          </a:p>
        </p:txBody>
      </p:sp>
      <p:pic>
        <p:nvPicPr>
          <p:cNvPr id="5" name="Trello">
            <a:hlinkClick r:id="" action="ppaction://media"/>
            <a:extLst>
              <a:ext uri="{FF2B5EF4-FFF2-40B4-BE49-F238E27FC236}">
                <a16:creationId xmlns:a16="http://schemas.microsoft.com/office/drawing/2014/main" id="{561B2348-26BF-4379-AE42-C9192448A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2743200"/>
            <a:ext cx="2905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Remediation</a:t>
            </a:r>
          </a:p>
        </p:txBody>
      </p:sp>
    </p:spTree>
    <p:extLst>
      <p:ext uri="{BB962C8B-B14F-4D97-AF65-F5344CB8AC3E}">
        <p14:creationId xmlns:p14="http://schemas.microsoft.com/office/powerpoint/2010/main" val="335824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Remediation - Authentication Bypass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21527"/>
              </p:ext>
            </p:extLst>
          </p:nvPr>
        </p:nvGraphicFramePr>
        <p:xfrm>
          <a:off x="609600" y="2209800"/>
          <a:ext cx="7924800" cy="2904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Mapping of </a:t>
                      </a:r>
                      <a:r>
                        <a:rPr lang="en-US" dirty="0" err="1"/>
                        <a:t>auth</a:t>
                      </a:r>
                      <a:r>
                        <a:rPr lang="en-US" dirty="0"/>
                        <a:t>-token and </a:t>
                      </a:r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Guessable User identifier in 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Proper Session invalidation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Strong Password reset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Response body contains debugging error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App Data contains </a:t>
                      </a:r>
                      <a:r>
                        <a:rPr lang="en-US"/>
                        <a:t>sensitive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569461" y="2660229"/>
            <a:ext cx="457200" cy="2453640"/>
            <a:chOff x="7569461" y="1889760"/>
            <a:chExt cx="457200" cy="24536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2209800"/>
              <a:ext cx="457200" cy="457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1889760"/>
              <a:ext cx="274320" cy="2743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2682240"/>
              <a:ext cx="274320" cy="2743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3126059"/>
              <a:ext cx="274320" cy="2743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459162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886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54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Remediation - Authorization Bypass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144339"/>
              </p:ext>
            </p:extLst>
          </p:nvPr>
        </p:nvGraphicFramePr>
        <p:xfrm>
          <a:off x="609600" y="2209800"/>
          <a:ext cx="7924800" cy="2489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  <a:r>
                        <a:rPr lang="en-US" baseline="0" dirty="0"/>
                        <a:t> user role with session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GUI based/Client-side</a:t>
                      </a:r>
                      <a:r>
                        <a:rPr lang="en-US" baseline="0" dirty="0"/>
                        <a:t> privilege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Proper Access Control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Use 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r>
                        <a:rPr lang="en-US" dirty="0"/>
                        <a:t>Server-side</a:t>
                      </a:r>
                      <a:r>
                        <a:rPr lang="en-US" baseline="0" dirty="0"/>
                        <a:t> validation/Business Logic 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569461" y="2697480"/>
            <a:ext cx="457200" cy="1942251"/>
            <a:chOff x="7569461" y="2697480"/>
            <a:chExt cx="457200" cy="19422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2980269"/>
              <a:ext cx="457200" cy="457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2697480"/>
              <a:ext cx="274320" cy="2743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3535680"/>
              <a:ext cx="274320" cy="2743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461" y="3810000"/>
              <a:ext cx="457200" cy="457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01" y="4365411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98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"/>
            <a:ext cx="4572000" cy="4572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2F6F65-FA8E-4B46-B887-393B2C86C4E6}"/>
              </a:ext>
            </a:extLst>
          </p:cNvPr>
          <p:cNvGrpSpPr/>
          <p:nvPr/>
        </p:nvGrpSpPr>
        <p:grpSpPr>
          <a:xfrm>
            <a:off x="2209800" y="4724400"/>
            <a:ext cx="4648200" cy="1011936"/>
            <a:chOff x="2209800" y="5334000"/>
            <a:chExt cx="4648200" cy="10119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E2B1FC-0B2F-4533-B3DE-C2BA4ADCBF95}"/>
                </a:ext>
              </a:extLst>
            </p:cNvPr>
            <p:cNvSpPr txBox="1"/>
            <p:nvPr/>
          </p:nvSpPr>
          <p:spPr>
            <a:xfrm>
              <a:off x="2209800" y="5334000"/>
              <a:ext cx="4648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Questions/Suggestions:</a:t>
              </a:r>
            </a:p>
            <a:p>
              <a:endParaRPr lang="en-IN" dirty="0">
                <a:hlinkClick r:id="rId4"/>
              </a:endParaRPr>
            </a:p>
            <a:p>
              <a:r>
                <a:rPr lang="en-IN" dirty="0">
                  <a:hlinkClick r:id="rId4"/>
                </a:rPr>
                <a:t>                     sarwarjahanm@outlook.com</a:t>
              </a:r>
              <a:r>
                <a:rPr lang="en-IN" dirty="0"/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81ADF-CFC6-41AA-B4A3-B1643A7A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638800"/>
              <a:ext cx="1064964" cy="7071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5C53F50-CAFD-4B70-AD0B-1976EA5CE3F5}"/>
              </a:ext>
            </a:extLst>
          </p:cNvPr>
          <p:cNvSpPr txBox="1"/>
          <p:nvPr/>
        </p:nvSpPr>
        <p:spPr>
          <a:xfrm>
            <a:off x="2209800" y="604113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Slides: </a:t>
            </a:r>
            <a:r>
              <a:rPr lang="en-IN" dirty="0">
                <a:hlinkClick r:id="rId6"/>
              </a:rPr>
              <a:t>https://github.com/sarwarjahanm/AuthN_and_AuthZ_Bypass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2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95400"/>
            <a:ext cx="7802880" cy="4389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167347-08E3-45B6-BE54-DF5A0C65C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9" y="538426"/>
            <a:ext cx="2209800" cy="75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3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Authentication?</a:t>
            </a:r>
          </a:p>
          <a:p>
            <a:r>
              <a:rPr lang="en-US" dirty="0"/>
              <a:t>Authorization?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Authentication Bypass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Broken Authorization and Privilege Escalation</a:t>
            </a:r>
          </a:p>
          <a:p>
            <a:r>
              <a:rPr lang="en-US" dirty="0"/>
              <a:t>Remediation</a:t>
            </a:r>
          </a:p>
          <a:p>
            <a:r>
              <a:rPr lang="en-US" dirty="0"/>
              <a:t>Q/A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2743200"/>
            <a:ext cx="3374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38076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" y="3413760"/>
            <a:ext cx="3592346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6" y="178981"/>
            <a:ext cx="4553582" cy="3108960"/>
          </a:xfrm>
          <a:prstGeom prst="rect">
            <a:avLst/>
          </a:prstGeom>
        </p:spPr>
      </p:pic>
      <p:pic>
        <p:nvPicPr>
          <p:cNvPr id="2050" name="Picture 2" descr="D:\Docs\My PPTs\BrokenAuthn&amp;Authz\pics\pas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3256"/>
            <a:ext cx="3841205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4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2743200"/>
            <a:ext cx="3111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9344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52400"/>
            <a:ext cx="472440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4063806" cy="2545080"/>
          </a:xfrm>
          <a:prstGeom prst="rect">
            <a:avLst/>
          </a:prstGeom>
        </p:spPr>
      </p:pic>
      <p:pic>
        <p:nvPicPr>
          <p:cNvPr id="3074" name="Picture 2" descr="D:\Docs\My PPTs\BrokenAuthn&amp;Authz\pics\ro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84" y="2819400"/>
            <a:ext cx="5300945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3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3669" y="2486561"/>
            <a:ext cx="4955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Case Studies</a:t>
            </a:r>
          </a:p>
          <a:p>
            <a:pPr algn="ctr"/>
            <a:r>
              <a:rPr lang="en-US" sz="4000" b="1" dirty="0"/>
              <a:t>Authentication Bypass</a:t>
            </a:r>
          </a:p>
        </p:txBody>
      </p:sp>
    </p:spTree>
    <p:extLst>
      <p:ext uri="{BB962C8B-B14F-4D97-AF65-F5344CB8AC3E}">
        <p14:creationId xmlns:p14="http://schemas.microsoft.com/office/powerpoint/2010/main" val="384417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Case 1: Misuse of </a:t>
            </a:r>
            <a:r>
              <a:rPr lang="en-US" dirty="0" err="1"/>
              <a:t>Auth</a:t>
            </a:r>
            <a:r>
              <a:rPr lang="en-US" dirty="0"/>
              <a:t>-token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/>
              <a:t>Login Scenario:</a:t>
            </a:r>
          </a:p>
          <a:p>
            <a:pPr marL="171450" indent="-171450" algn="just"/>
            <a:r>
              <a:rPr lang="en-US" sz="2200" dirty="0"/>
              <a:t>Valid Credential =&gt; </a:t>
            </a:r>
            <a:r>
              <a:rPr lang="en-US" sz="2200" i="1" dirty="0"/>
              <a:t>Login status=Success</a:t>
            </a:r>
            <a:r>
              <a:rPr lang="en-US" sz="2200" dirty="0"/>
              <a:t> &amp; </a:t>
            </a:r>
            <a:r>
              <a:rPr lang="en-US" sz="2200" i="1" dirty="0" err="1"/>
              <a:t>Auth</a:t>
            </a:r>
            <a:r>
              <a:rPr lang="en-US" sz="2200" i="1" dirty="0"/>
              <a:t>-token</a:t>
            </a:r>
            <a:r>
              <a:rPr lang="en-US" sz="2200" dirty="0"/>
              <a:t> returned in response</a:t>
            </a:r>
          </a:p>
          <a:p>
            <a:pPr marL="171450" indent="-171450" algn="just"/>
            <a:r>
              <a:rPr lang="en-US" sz="2200" dirty="0"/>
              <a:t>Wrong credential =&gt; </a:t>
            </a:r>
            <a:r>
              <a:rPr lang="en-US" sz="2200" i="1" dirty="0"/>
              <a:t>Login status=Failed</a:t>
            </a:r>
            <a:r>
              <a:rPr lang="en-US" sz="2200" dirty="0"/>
              <a:t> &amp; blank </a:t>
            </a:r>
            <a:r>
              <a:rPr lang="en-US" sz="2200" i="1" dirty="0" err="1"/>
              <a:t>Auth</a:t>
            </a:r>
            <a:r>
              <a:rPr lang="en-US" sz="2200" i="1" dirty="0"/>
              <a:t>-token</a:t>
            </a:r>
            <a:r>
              <a:rPr lang="en-US" sz="2200" dirty="0"/>
              <a:t> returned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Attack Scenario</a:t>
            </a:r>
            <a:r>
              <a:rPr lang="en-US" sz="2400" dirty="0"/>
              <a:t>:</a:t>
            </a:r>
          </a:p>
          <a:p>
            <a:pPr marL="171450" indent="-171450" algn="just"/>
            <a:r>
              <a:rPr lang="en-US" sz="2200" dirty="0"/>
              <a:t>Attacker (user) submits valid credential.</a:t>
            </a:r>
          </a:p>
          <a:p>
            <a:pPr marL="171450" indent="-171450" algn="just"/>
            <a:r>
              <a:rPr lang="en-US" sz="2200" dirty="0"/>
              <a:t>Intercepts the 1</a:t>
            </a:r>
            <a:r>
              <a:rPr lang="en-US" sz="2200" baseline="30000" dirty="0"/>
              <a:t>st</a:t>
            </a:r>
            <a:r>
              <a:rPr lang="en-US" sz="2200" dirty="0"/>
              <a:t> Login response, copies the </a:t>
            </a:r>
            <a:r>
              <a:rPr lang="en-US" sz="2200" dirty="0" err="1"/>
              <a:t>Auth</a:t>
            </a:r>
            <a:r>
              <a:rPr lang="en-US" sz="2200" dirty="0"/>
              <a:t>-token &amp; drops the response.</a:t>
            </a:r>
          </a:p>
          <a:p>
            <a:pPr marL="171450" indent="-171450" algn="just"/>
            <a:r>
              <a:rPr lang="en-US" sz="2200" dirty="0"/>
              <a:t>Sends login request with Target </a:t>
            </a:r>
            <a:r>
              <a:rPr lang="en-US" sz="2200" dirty="0" err="1"/>
              <a:t>UserID+wrong</a:t>
            </a:r>
            <a:r>
              <a:rPr lang="en-US" sz="2200" dirty="0"/>
              <a:t> Password.</a:t>
            </a:r>
          </a:p>
          <a:p>
            <a:pPr marL="171450" indent="-171450" algn="just"/>
            <a:r>
              <a:rPr lang="en-US" sz="2200" dirty="0"/>
              <a:t>In response, sets </a:t>
            </a:r>
            <a:r>
              <a:rPr lang="en-US" sz="2200" dirty="0">
                <a:solidFill>
                  <a:srgbClr val="FF0000"/>
                </a:solidFill>
              </a:rPr>
              <a:t>Login status=Success </a:t>
            </a:r>
            <a:r>
              <a:rPr lang="en-US" sz="2200" dirty="0"/>
              <a:t>&amp; Adds his own </a:t>
            </a:r>
            <a:r>
              <a:rPr lang="en-US" sz="2200" dirty="0" err="1">
                <a:solidFill>
                  <a:srgbClr val="FF0000"/>
                </a:solidFill>
              </a:rPr>
              <a:t>Auth</a:t>
            </a:r>
            <a:r>
              <a:rPr lang="en-US" sz="2200" dirty="0">
                <a:solidFill>
                  <a:srgbClr val="FF0000"/>
                </a:solidFill>
              </a:rPr>
              <a:t>-token</a:t>
            </a:r>
            <a:r>
              <a:rPr lang="en-US" sz="2200" dirty="0"/>
              <a:t> value.</a:t>
            </a:r>
          </a:p>
          <a:p>
            <a:pPr marL="0" indent="0" algn="just">
              <a:buNone/>
            </a:pPr>
            <a:r>
              <a:rPr lang="en-US" sz="2400" b="1" dirty="0"/>
              <a:t>RESULT: </a:t>
            </a:r>
            <a:r>
              <a:rPr lang="en-US" sz="2400" b="1" dirty="0">
                <a:solidFill>
                  <a:srgbClr val="FF0000"/>
                </a:solidFill>
              </a:rPr>
              <a:t>Attacker gets access to Victim’s account!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55AB0-81E3-47A6-A425-B7820E4B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4" y="2975986"/>
            <a:ext cx="6618883" cy="333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3EF5F-CE24-400D-AA99-F8A4F4A88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89" y="2975986"/>
            <a:ext cx="6591851" cy="38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1674</Words>
  <Application>Microsoft Office PowerPoint</Application>
  <PresentationFormat>On-screen Show (4:3)</PresentationFormat>
  <Paragraphs>234</Paragraphs>
  <Slides>29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Broken Authentication &amp; Authorization</vt:lpstr>
      <vt:lpstr>Who am I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1: Misuse of Auth-token</vt:lpstr>
      <vt:lpstr>Case 2 – Cookie manipulation</vt:lpstr>
      <vt:lpstr>Case 3 - Session Invalidation</vt:lpstr>
      <vt:lpstr>Case 4 – Account takeover by Forgot Password functionality</vt:lpstr>
      <vt:lpstr>Case 5 – Authentication bypass in Mobile App</vt:lpstr>
      <vt:lpstr>Case 6 – Bypass OTP &amp; Transfer Money from Mobile Wallet</vt:lpstr>
      <vt:lpstr>Case 7 – Extracting credentials by SQLi</vt:lpstr>
      <vt:lpstr>PowerPoint Presentation</vt:lpstr>
      <vt:lpstr>Case 1 - Boolean based privileges</vt:lpstr>
      <vt:lpstr>Case 2 – Role based privileges</vt:lpstr>
      <vt:lpstr>Case 2.1 - Design Flaw – Low priv user updates his role</vt:lpstr>
      <vt:lpstr>Case 3 - GUI Based/Client-side privilege enforcement</vt:lpstr>
      <vt:lpstr>Case 4 - IDOR to High Priv. pages, Access High Privilege functions</vt:lpstr>
      <vt:lpstr>Case 5 - Design Flaw - user sends SPAM mail to anyone</vt:lpstr>
      <vt:lpstr>Case 6 – Deleting project by IDOR</vt:lpstr>
      <vt:lpstr>Case 7 – Injecting HTML code snippet</vt:lpstr>
      <vt:lpstr>PowerPoint Presentation</vt:lpstr>
      <vt:lpstr>Remediation - Authentication Bypass</vt:lpstr>
      <vt:lpstr>Remediation - Authorization Bypass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Broken Authentication &amp; Authorization</dc:title>
  <dc:creator>Sarwar Jahan Munna</dc:creator>
  <cp:lastModifiedBy>Sarwar Jahan Munna</cp:lastModifiedBy>
  <cp:revision>82</cp:revision>
  <dcterms:created xsi:type="dcterms:W3CDTF">2006-08-16T00:00:00Z</dcterms:created>
  <dcterms:modified xsi:type="dcterms:W3CDTF">2018-02-15T06:08:49Z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sajahanm@microsoft.com</vt:lpwstr>
  </property>
  <property fmtid="{D5CDD505-2E9C-101B-9397-08002B2CF9AE}" pid="6" name="MSIP_Label_f42aa342-8706-4288-bd11-ebb85995028c_SetDate">
    <vt:lpwstr>2017-10-06T11:16:47.0069672+05:30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